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  <p:embeddedFont>
      <p:font typeface="Fugaz One"/>
      <p:regular r:id="rId22"/>
    </p:embeddedFont>
    <p:embeddedFont>
      <p:font typeface="Ultra"/>
      <p:regular r:id="rId23"/>
    </p:embeddedFont>
    <p:embeddedFont>
      <p:font typeface="Alfa Slab One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EAB1E0D-2325-400B-8E30-113118461ACA}">
  <a:tblStyle styleId="{CEAB1E0D-2325-400B-8E30-113118461A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11" Type="http://schemas.openxmlformats.org/officeDocument/2006/relationships/slide" Target="slides/slide6.xml"/><Relationship Id="rId22" Type="http://schemas.openxmlformats.org/officeDocument/2006/relationships/font" Target="fonts/FugazOne-regular.fntdata"/><Relationship Id="rId10" Type="http://schemas.openxmlformats.org/officeDocument/2006/relationships/slide" Target="slides/slide5.xml"/><Relationship Id="rId21" Type="http://schemas.openxmlformats.org/officeDocument/2006/relationships/font" Target="fonts/ProximaNova-boldItalic.fntdata"/><Relationship Id="rId13" Type="http://schemas.openxmlformats.org/officeDocument/2006/relationships/slide" Target="slides/slide8.xml"/><Relationship Id="rId24" Type="http://schemas.openxmlformats.org/officeDocument/2006/relationships/font" Target="fonts/AlfaSlabOne-regular.fntdata"/><Relationship Id="rId12" Type="http://schemas.openxmlformats.org/officeDocument/2006/relationships/slide" Target="slides/slide7.xml"/><Relationship Id="rId23" Type="http://schemas.openxmlformats.org/officeDocument/2006/relationships/font" Target="fonts/Ultr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.fntdata"/><Relationship Id="rId6" Type="http://schemas.openxmlformats.org/officeDocument/2006/relationships/slide" Target="slides/slide1.xml"/><Relationship Id="rId18" Type="http://schemas.openxmlformats.org/officeDocument/2006/relationships/font" Target="fonts/ProximaNov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XGn1LX9UOp7LZpbTOGfOSGSojyobMF2IOPYsiIVzAAw/edit?usp=sharing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ndependent.co.uk/arts-entertainment/art/features/turner-prize-2018-shortlist-review-luke-willis-thompson-charlotte-prodger-a8552641.html" TargetMode="External"/><Relationship Id="rId3" Type="http://schemas.openxmlformats.org/officeDocument/2006/relationships/hyperlink" Target="https://www.theguardian.com/artanddesign/2018/sep/24/turner-prize-2018-review-tate-britain-naeem-mohaiemen-luke-willis-thompson-forensic-architecture-charlotte-prodger" TargetMode="External"/><Relationship Id="rId4" Type="http://schemas.openxmlformats.org/officeDocument/2006/relationships/hyperlink" Target="https://www.washingtonpost.com/history/2020/02/15/alexis-coe-george-washington-biography/" TargetMode="External"/><Relationship Id="rId5" Type="http://schemas.openxmlformats.org/officeDocument/2006/relationships/hyperlink" Target="https://www.forbes.com/sites/jamesellsmoor/2019/07/11/new-zealand-ditches-gdp-for-happiness-and-wellbeing/#6e16a96e1942" TargetMode="External"/><Relationship Id="rId6" Type="http://schemas.openxmlformats.org/officeDocument/2006/relationships/hyperlink" Target="https://aeon.co/ideas/the-concept-of-probability-is-not-as-simple-as-you-think" TargetMode="External"/><Relationship Id="rId7" Type="http://schemas.openxmlformats.org/officeDocument/2006/relationships/hyperlink" Target="https://bigthink.com/videos/neil-degrasse-tyson-scientists-brains-are-wired-to-see-differently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XGn1LX9UOp7LZpbTOGfOSGSojyobMF2IOPYsiIVzAAw/edit?usp=shari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1ca81aa86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1ca81aa86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See how this lesson links to the course by viewing the final slide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Key TOK terms appear in a</a:t>
            </a:r>
            <a:r>
              <a:rPr b="1" lang="en-GB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 red font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259312ac2_1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259312ac2_1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Longer version of the exit; done on Google Classroom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See the </a:t>
            </a:r>
            <a:r>
              <a:rPr lang="en-GB" u="sng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BQ4 assessment tracker</a:t>
            </a: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for suggestions on providing feedback, and recording students’ progress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815ea542e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815ea542e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d207f55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d207f55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Use this slide to access the ‘Exploration Points’ notes for BQ4, which will help students to develop a deeper knowledge of any TOK theme or area of knowledge. This will not only help them to master the TOK course in general, but also craft a great exhibition or essay.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 ready to provide more guidance on how to use this resource - ie, which media sources to focus on, which questions to address, which TED talks to watch, and which key terms and ideas to understand.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7ba790bf1_2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7ba790bf1_2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This should lead onto a HUGE discussion! Encourage/curtail to fit in with the length of time of your class.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Perspectives can be individual or societal, and could include: age, gender, religion, cultural background, language, point in time, level of education, socio-economic status, political outlook, etc., etc.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Consider how each one affects us, which one is the most prominent in shaping our outlooks, etc.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2938dbcb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2938dbcb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Our political and religious outlooks </a:t>
            </a:r>
            <a:r>
              <a:rPr i="1" lang="en-GB">
                <a:latin typeface="Proxima Nova"/>
                <a:ea typeface="Proxima Nova"/>
                <a:cs typeface="Proxima Nova"/>
                <a:sym typeface="Proxima Nova"/>
              </a:rPr>
              <a:t>completely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 determine how we view this issue. Explore this! How open-minded (on both sides of the politica, social, and religious spectrum) are we? Are we right? Is everyone else wrong? Etc.!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1ca81aa86_0_1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1ca81aa86_0_1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Quotes taken from the 2022 TOK Guide ©International Baccalaureate.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‘Perspectives’ is one of the keywords that appears again and again in the guide, and other literature produced by the IB.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2938dbcbb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2938dbcbb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Knowledge in all the areas of knowledge can be subject to perspectives - remind students what these could be, such as religious outlook, point in time, gender, an academic tradition, nationality, language, culture, etc., etc.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2938dbcbb_0_5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2938dbcbb_0_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Links and guidance (students will need a lot of help to identify these ideas, although they’ll probably find a lot more). This is a chance to explain some of the characteristics of ideal RLSs: original, recent, significant, etc. Students should also draw on their own experiences.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The arts: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link 1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link 2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 - This RLS shows it’s possible to have completely different opinions about art (even amongst ‘experts’). 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These two articles look at the shortlist for the 2018 UK Turner Prize. One concludes that it is the most exciting list in years; the other that it is one of the worst.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History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 - This RLS shows when history is written from a different perspective (in this case, a woman’s perspective, and the perspective of someone not in awe of George Washington), the interpretation of the past can end up very different.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The human sciences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 - This RLS shows us that by applying different ways of assessing the condition of a country (GDP vs. Health &amp; wellbeing), we arrive at a very different outcomes.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Mathematics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 - This RLS shows that by applying a different perspective to think about a concept (probabilities), we end up understanding that concept in  a different way.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The natural sciences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 - This RLS shows us that ‘expert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' 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scientists have a different way of viewing the world from ‘ordinary’ thinkers, and are able to see things that the rest of us wouldn’t spot.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29d56e9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29d56e9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Provide two different coloured Post-Its - one for ‘most’, and one for ‘least’.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Students to write their responses on these, and stick to the corresponding displays.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815ea542e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b815ea542e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slide, if you want to help students to take ownership of the IA prompts (IAPs) for the TOK exhibition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1ca81aa86_0_7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1ca81aa86_0_7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Shorter version of the exit - to be added to the displays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See the </a:t>
            </a:r>
            <a:r>
              <a:rPr lang="en-GB" u="sng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BQ4 assessment tracker</a:t>
            </a: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for suggestions on providing feedback, and recording students’ progress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AUTOLAYOUT_12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0" y="0"/>
            <a:ext cx="3809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4269750" y="913500"/>
            <a:ext cx="4202700" cy="331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 txBox="1"/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AUTOLAYOUT_20"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/>
          <p:cNvSpPr txBox="1"/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AUTOLAYOUT_63"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6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64">
    <p:bg>
      <p:bgPr>
        <a:solidFill>
          <a:srgbClr val="FFFFF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7"/>
          <p:cNvSpPr txBox="1"/>
          <p:nvPr>
            <p:ph type="title"/>
          </p:nvPr>
        </p:nvSpPr>
        <p:spPr>
          <a:xfrm rot="-5400000">
            <a:off x="-620225" y="1797500"/>
            <a:ext cx="4064100" cy="1506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2601000" y="518875"/>
            <a:ext cx="5913300" cy="4064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">
  <p:cSld name="AUTOLAYOUT_28"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8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65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9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9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66">
    <p:bg>
      <p:bgPr>
        <a:solidFill>
          <a:srgbClr val="FFFFF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0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" name="Google Shape;9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8">
  <p:cSld name="AUTOLAYOUT_124"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1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1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9" name="Google Shape;9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AUTOLAYOUT_120"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2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3" name="Google Shape;103;p22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hyperlink" Target="https://theoryofknowledge.net/areas-of-knowledge/human-sciences/" TargetMode="External"/><Relationship Id="rId10" Type="http://schemas.openxmlformats.org/officeDocument/2006/relationships/hyperlink" Target="https://theoryofknowledge.net/areas-of-knowledge/history/" TargetMode="External"/><Relationship Id="rId13" Type="http://schemas.openxmlformats.org/officeDocument/2006/relationships/hyperlink" Target="https://theoryofknowledge.net/areas-of-knowledge/natural-sciences/" TargetMode="External"/><Relationship Id="rId12" Type="http://schemas.openxmlformats.org/officeDocument/2006/relationships/hyperlink" Target="https://theoryofknowledge.net/areas-of-knowledge/mathematics/" TargetMode="External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theoryofknowledge.net/the-tok-themes/knowledge-and-the-knower/" TargetMode="External"/><Relationship Id="rId4" Type="http://schemas.openxmlformats.org/officeDocument/2006/relationships/hyperlink" Target="https://theoryofknowledge.net/the-tok-course/tok-optional-themes/knowledge-and-indigenous-societies/" TargetMode="External"/><Relationship Id="rId9" Type="http://schemas.openxmlformats.org/officeDocument/2006/relationships/hyperlink" Target="https://theoryofknowledge.net/areas-of-knowledge/the-arts/" TargetMode="External"/><Relationship Id="rId15" Type="http://schemas.openxmlformats.org/officeDocument/2006/relationships/image" Target="../media/image4.jpg"/><Relationship Id="rId14" Type="http://schemas.openxmlformats.org/officeDocument/2006/relationships/hyperlink" Target="https://theoryofknowledge.net/the-tok-course/" TargetMode="External"/><Relationship Id="rId5" Type="http://schemas.openxmlformats.org/officeDocument/2006/relationships/hyperlink" Target="https://theoryofknowledge.net/the-tok-course/tok-optional-themes/knowledge-and-language/" TargetMode="External"/><Relationship Id="rId6" Type="http://schemas.openxmlformats.org/officeDocument/2006/relationships/hyperlink" Target="https://theoryofknowledge.net/the-tok-course/tok-optional-themes/knowledge-and-politics/" TargetMode="External"/><Relationship Id="rId7" Type="http://schemas.openxmlformats.org/officeDocument/2006/relationships/hyperlink" Target="https://theoryofknowledge.net/the-tok-course/tok-optional-themes/knowledge-and-religion/" TargetMode="External"/><Relationship Id="rId8" Type="http://schemas.openxmlformats.org/officeDocument/2006/relationships/hyperlink" Target="https://theoryofknowledge.net/the-tok-course/tok-optional-themes/knowledge-and-technology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3"/>
          <p:cNvPicPr preferRelativeResize="0"/>
          <p:nvPr/>
        </p:nvPicPr>
        <p:blipFill rotWithShape="1">
          <a:blip r:embed="rId3">
            <a:alphaModFix amt="50000"/>
          </a:blip>
          <a:srcRect b="7813" l="0" r="0" t="7813"/>
          <a:stretch/>
        </p:blipFill>
        <p:spPr>
          <a:xfrm>
            <a:off x="0" y="0"/>
            <a:ext cx="914400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3"/>
          <p:cNvSpPr txBox="1"/>
          <p:nvPr>
            <p:ph type="ctrTitle"/>
          </p:nvPr>
        </p:nvSpPr>
        <p:spPr>
          <a:xfrm>
            <a:off x="952075" y="1577950"/>
            <a:ext cx="7268100" cy="19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200">
                <a:latin typeface="Fugaz One"/>
                <a:ea typeface="Fugaz One"/>
                <a:cs typeface="Fugaz One"/>
                <a:sym typeface="Fugaz One"/>
              </a:rPr>
              <a:t>INTRODUCTION TO BQ4</a:t>
            </a:r>
            <a:endParaRPr b="1" sz="7200">
              <a:latin typeface="Fugaz One"/>
              <a:ea typeface="Fugaz One"/>
              <a:cs typeface="Fugaz One"/>
              <a:sym typeface="Fugaz One"/>
            </a:endParaRPr>
          </a:p>
        </p:txBody>
      </p:sp>
      <p:sp>
        <p:nvSpPr>
          <p:cNvPr id="111" name="Google Shape;111;p23"/>
          <p:cNvSpPr txBox="1"/>
          <p:nvPr>
            <p:ph idx="1" type="subTitle"/>
          </p:nvPr>
        </p:nvSpPr>
        <p:spPr>
          <a:xfrm>
            <a:off x="952075" y="3889550"/>
            <a:ext cx="7268100" cy="3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rgbClr val="D0E0E3"/>
                </a:solidFill>
              </a:rPr>
              <a:t>I can compare and contrast BQ4 within the context of different areas of knowledge</a:t>
            </a:r>
            <a:endParaRPr i="1" sz="2400">
              <a:solidFill>
                <a:srgbClr val="D0E0E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12" name="Google Shape;112;p23"/>
          <p:cNvSpPr txBox="1"/>
          <p:nvPr/>
        </p:nvSpPr>
        <p:spPr>
          <a:xfrm>
            <a:off x="1776425" y="356375"/>
            <a:ext cx="6443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BQ4</a:t>
            </a:r>
            <a:r>
              <a:rPr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Perspectives </a:t>
            </a:r>
            <a:r>
              <a:rPr b="1" i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1</a:t>
            </a:r>
            <a:endParaRPr b="1" i="1" sz="3000">
              <a:solidFill>
                <a:srgbClr val="D0E0E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3" name="Google Shape;11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076" y="377975"/>
            <a:ext cx="639920" cy="61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ctrTitle"/>
          </p:nvPr>
        </p:nvSpPr>
        <p:spPr>
          <a:xfrm>
            <a:off x="4676100" y="430875"/>
            <a:ext cx="4191000" cy="42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“There are no facts, only interpretations.”</a:t>
            </a:r>
            <a:r>
              <a:rPr b="0" lang="en-GB" sz="3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0" i="1" lang="en-GB"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(Friedrich Nietzsche) </a:t>
            </a:r>
            <a:endParaRPr b="0" i="1" sz="24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0" lang="en-GB"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Write a TOK essay-style introduction to the Big Question, beginning with Nietzsche’s quote.</a:t>
            </a:r>
            <a:endParaRPr sz="3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5" name="Google Shape;175;p32"/>
          <p:cNvPicPr preferRelativeResize="0"/>
          <p:nvPr/>
        </p:nvPicPr>
        <p:blipFill rotWithShape="1">
          <a:blip r:embed="rId3">
            <a:alphaModFix/>
          </a:blip>
          <a:srcRect b="0" l="20630" r="23368" t="0"/>
          <a:stretch/>
        </p:blipFill>
        <p:spPr>
          <a:xfrm>
            <a:off x="0" y="0"/>
            <a:ext cx="4322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type="title"/>
          </p:nvPr>
        </p:nvSpPr>
        <p:spPr>
          <a:xfrm rot="-5400000">
            <a:off x="-1204225" y="1951875"/>
            <a:ext cx="4456800" cy="12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Linking this lesson to the course</a:t>
            </a:r>
            <a:endParaRPr sz="27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81" name="Google Shape;181;p33"/>
          <p:cNvSpPr txBox="1"/>
          <p:nvPr>
            <p:ph idx="1" type="body"/>
          </p:nvPr>
        </p:nvSpPr>
        <p:spPr>
          <a:xfrm>
            <a:off x="2002325" y="371625"/>
            <a:ext cx="6830100" cy="1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-GB" sz="1400"/>
              <a:t>During this lesson, we consider the </a:t>
            </a:r>
            <a:r>
              <a:rPr i="1" lang="en-GB" sz="1400">
                <a:highlight>
                  <a:srgbClr val="D0E0E3"/>
                </a:highlight>
              </a:rPr>
              <a:t>highlighted</a:t>
            </a:r>
            <a:r>
              <a:rPr i="1" lang="en-GB" sz="1400"/>
              <a:t> aspects of the TOK course</a:t>
            </a:r>
            <a:endParaRPr i="1" sz="1400"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i="1" lang="en-GB" sz="1400"/>
              <a:t>The images used in the presentation slides can also give students ideas about selecting exhibition objects; see also our link below to </a:t>
            </a:r>
            <a:r>
              <a:rPr b="1" i="1" lang="en-GB" sz="1400">
                <a:highlight>
                  <a:srgbClr val="FBD1E6"/>
                </a:highlight>
              </a:rPr>
              <a:t>specific IA prompts</a:t>
            </a:r>
            <a:endParaRPr i="1" sz="1400"/>
          </a:p>
        </p:txBody>
      </p:sp>
      <p:graphicFrame>
        <p:nvGraphicFramePr>
          <p:cNvPr id="182" name="Google Shape;182;p33"/>
          <p:cNvGraphicFramePr/>
          <p:nvPr/>
        </p:nvGraphicFramePr>
        <p:xfrm>
          <a:off x="2002350" y="176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{CEAB1E0D-2325-400B-8E30-113118461ACA}</a:tableStyleId>
              </a:tblPr>
              <a:tblGrid>
                <a:gridCol w="1694025"/>
                <a:gridCol w="1694025"/>
                <a:gridCol w="1694025"/>
                <a:gridCol w="1694025"/>
              </a:tblGrid>
              <a:tr h="58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CORE THEME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OPTIONAL THEMES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AREAS OF KNOWLEDGE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TOK ASSESSMENT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78225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Knowledge &amp; the knower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Indigenous societies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arts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essay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679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Language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History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vMerge="1"/>
              </a:tr>
              <a:tr h="484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Politics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human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exhibition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1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Could be linked to IAP-4 (doubt), IAP-10 (communication), IAP-24 (context)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BD1E6"/>
                    </a:solidFill>
                  </a:tcPr>
                </a:tc>
              </a:tr>
              <a:tr h="528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Religion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Mathematics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vMerge="1"/>
              </a:tr>
              <a:tr h="511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Technology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The natural sciences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idx="1" type="body"/>
          </p:nvPr>
        </p:nvSpPr>
        <p:spPr>
          <a:xfrm>
            <a:off x="356650" y="2442450"/>
            <a:ext cx="2698800" cy="23751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CORE THEME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u="sng">
                <a:solidFill>
                  <a:schemeClr val="hlink"/>
                </a:solidFill>
                <a:hlinkClick r:id="rId3"/>
              </a:rPr>
              <a:t>Knowledge &amp; the knower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88" name="Google Shape;188;p34"/>
          <p:cNvSpPr txBox="1"/>
          <p:nvPr/>
        </p:nvSpPr>
        <p:spPr>
          <a:xfrm>
            <a:off x="3234000" y="2442475"/>
            <a:ext cx="2752500" cy="237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THEMES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Indigenous societies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Language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Politics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Religion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Technology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9" name="Google Shape;189;p34"/>
          <p:cNvSpPr txBox="1"/>
          <p:nvPr/>
        </p:nvSpPr>
        <p:spPr>
          <a:xfrm>
            <a:off x="6172675" y="2442450"/>
            <a:ext cx="2698800" cy="2375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AREAS OF KNOWLEDGE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The arts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0"/>
              </a:rPr>
              <a:t>History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1"/>
              </a:rPr>
              <a:t>Human sciences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2"/>
              </a:rPr>
              <a:t>Mathematics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3"/>
              </a:rPr>
              <a:t>Natural sciences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0" name="Google Shape;190;p34"/>
          <p:cNvSpPr txBox="1"/>
          <p:nvPr/>
        </p:nvSpPr>
        <p:spPr>
          <a:xfrm>
            <a:off x="3234000" y="301925"/>
            <a:ext cx="56376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Explore the TOK themes and areas of knowledge in more depth via a range of thinkers, media sources, and other resources, in our </a:t>
            </a:r>
            <a:r>
              <a:rPr b="1" lang="en-GB">
                <a:solidFill>
                  <a:srgbClr val="45818E"/>
                </a:solidFill>
                <a:latin typeface="Proxima Nova"/>
                <a:ea typeface="Proxima Nova"/>
                <a:cs typeface="Proxima Nova"/>
                <a:sym typeface="Proxima Nova"/>
              </a:rPr>
              <a:t>EXPLORATION POINTS DOCUMENTS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b="1">
              <a:solidFill>
                <a:srgbClr val="21212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the documents via the links below. You’ll also find the EP icons on all of the </a:t>
            </a:r>
            <a:r>
              <a:rPr b="1"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4"/>
              </a:rPr>
              <a:t>TOK course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 pages of the site to help you unpack the quotes, KQs, and real-life situations that you find there.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1" name="Google Shape;191;p3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6650" y="301925"/>
            <a:ext cx="2698799" cy="179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0925" y="2978050"/>
            <a:ext cx="8116200" cy="19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>
                <a:solidFill>
                  <a:srgbClr val="CC4125"/>
                </a:solidFill>
              </a:rPr>
              <a:t>Perspective</a:t>
            </a:r>
            <a:r>
              <a:rPr b="1" i="1" lang="en-GB" sz="2400"/>
              <a:t>:</a:t>
            </a:r>
            <a:endParaRPr b="1" i="1"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-GB"/>
              <a:t>A way or form of viewing the world; a mental outlook or point of view.</a:t>
            </a:r>
            <a:endParaRPr i="1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What are the key things that determine </a:t>
            </a:r>
            <a:r>
              <a:rPr b="1" lang="en-GB" u="sng"/>
              <a:t>your</a:t>
            </a:r>
            <a:r>
              <a:rPr lang="en-GB"/>
              <a:t> </a:t>
            </a:r>
            <a:r>
              <a:rPr b="1" lang="en-GB">
                <a:solidFill>
                  <a:srgbClr val="CC4125"/>
                </a:solidFill>
              </a:rPr>
              <a:t>perspective</a:t>
            </a:r>
            <a:r>
              <a:rPr lang="en-GB"/>
              <a:t>? 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Rank these in terms of how much they shape your understanding of the world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4"/>
          <p:cNvPicPr preferRelativeResize="0"/>
          <p:nvPr/>
        </p:nvPicPr>
        <p:blipFill rotWithShape="1">
          <a:blip r:embed="rId3">
            <a:alphaModFix/>
          </a:blip>
          <a:srcRect b="6746" l="0" r="0" t="26519"/>
          <a:stretch/>
        </p:blipFill>
        <p:spPr>
          <a:xfrm>
            <a:off x="0" y="0"/>
            <a:ext cx="9144000" cy="275052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4"/>
          <p:cNvSpPr txBox="1"/>
          <p:nvPr/>
        </p:nvSpPr>
        <p:spPr>
          <a:xfrm>
            <a:off x="432625" y="382125"/>
            <a:ext cx="3947400" cy="10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FFFF"/>
                </a:solidFill>
                <a:latin typeface="Ultra"/>
                <a:ea typeface="Ultra"/>
                <a:cs typeface="Ultra"/>
                <a:sym typeface="Ultra"/>
              </a:rPr>
              <a:t>Starter</a:t>
            </a:r>
            <a:endParaRPr sz="4800">
              <a:solidFill>
                <a:srgbClr val="FFFFFF"/>
              </a:solidFill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 rotWithShape="1">
          <a:blip r:embed="rId3">
            <a:alphaModFix amt="60000"/>
          </a:blip>
          <a:srcRect b="0" l="35364" r="35361" t="0"/>
          <a:stretch/>
        </p:blipFill>
        <p:spPr>
          <a:xfrm>
            <a:off x="0" y="0"/>
            <a:ext cx="3512602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307825"/>
            <a:ext cx="28671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Ultra"/>
                <a:ea typeface="Ultra"/>
                <a:cs typeface="Ultra"/>
                <a:sym typeface="Ultra"/>
              </a:rPr>
              <a:t>Recapping US gun violence </a:t>
            </a:r>
            <a:endParaRPr b="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752800" y="443750"/>
            <a:ext cx="52236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In BQ3, we explored how these factors might be to blame for gun violence: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The Internet &amp; media coverage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Video games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Anti-immigration feelings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Mental illness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Other factors (too many guns, too few guns, moral decline, socio-economic inequality)</a:t>
            </a:r>
            <a:endParaRPr sz="16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How might your answer to that question be shaped by your political, religious, and other </a:t>
            </a:r>
            <a:r>
              <a:rPr b="1" lang="en-GB" sz="1600">
                <a:solidFill>
                  <a:srgbClr val="CC4125"/>
                </a:solidFill>
              </a:rPr>
              <a:t>perspectives</a:t>
            </a:r>
            <a:r>
              <a:rPr lang="en-GB" sz="1600"/>
              <a:t>?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What does this suggest about the role of </a:t>
            </a:r>
            <a:r>
              <a:rPr b="1" lang="en-GB" sz="1600">
                <a:solidFill>
                  <a:srgbClr val="CC4125"/>
                </a:solidFill>
              </a:rPr>
              <a:t>perspectives</a:t>
            </a:r>
            <a:r>
              <a:rPr lang="en-GB" sz="1600"/>
              <a:t> in shaping our understanding?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Perspectives725.jpeg" id="132" name="Google Shape;132;p26"/>
          <p:cNvPicPr preferRelativeResize="0"/>
          <p:nvPr/>
        </p:nvPicPr>
        <p:blipFill rotWithShape="1">
          <a:blip r:embed="rId3">
            <a:alphaModFix amt="50000"/>
          </a:blip>
          <a:srcRect b="7784" l="0" r="0" t="7784"/>
          <a:stretch/>
        </p:blipFill>
        <p:spPr>
          <a:xfrm>
            <a:off x="0" y="0"/>
            <a:ext cx="9144005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6"/>
          <p:cNvSpPr txBox="1"/>
          <p:nvPr>
            <p:ph type="ctrTitle"/>
          </p:nvPr>
        </p:nvSpPr>
        <p:spPr>
          <a:xfrm>
            <a:off x="336125" y="316500"/>
            <a:ext cx="8444400" cy="9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Ultra"/>
                <a:ea typeface="Ultra"/>
                <a:cs typeface="Ultra"/>
                <a:sym typeface="Ultra"/>
              </a:rPr>
              <a:t>The importance of </a:t>
            </a:r>
            <a:r>
              <a:rPr lang="en-GB" sz="3200">
                <a:solidFill>
                  <a:srgbClr val="E6B8AF"/>
                </a:solidFill>
                <a:latin typeface="Ultra"/>
                <a:ea typeface="Ultra"/>
                <a:cs typeface="Ultra"/>
                <a:sym typeface="Ultra"/>
              </a:rPr>
              <a:t>perspectives</a:t>
            </a:r>
            <a:endParaRPr sz="3200">
              <a:solidFill>
                <a:srgbClr val="E6B8AF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34" name="Google Shape;134;p26"/>
          <p:cNvSpPr txBox="1"/>
          <p:nvPr>
            <p:ph idx="1" type="subTitle"/>
          </p:nvPr>
        </p:nvSpPr>
        <p:spPr>
          <a:xfrm>
            <a:off x="230550" y="1306225"/>
            <a:ext cx="5697300" cy="34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-GB" sz="1500"/>
              <a:t>COMMUNICATORS - students should “listen carefully to the </a:t>
            </a:r>
            <a:r>
              <a:rPr b="1" lang="en-GB" sz="1500">
                <a:solidFill>
                  <a:srgbClr val="E6B8AF"/>
                </a:solidFill>
              </a:rPr>
              <a:t>perspectives</a:t>
            </a:r>
            <a:r>
              <a:rPr lang="en-GB" sz="1500"/>
              <a:t> of other individuals and groups”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-GB" sz="1500"/>
              <a:t>TOK “encourages students to become more aware of their own </a:t>
            </a:r>
            <a:r>
              <a:rPr b="1" lang="en-GB" sz="1500">
                <a:solidFill>
                  <a:srgbClr val="E6B8AF"/>
                </a:solidFill>
              </a:rPr>
              <a:t>perspectives</a:t>
            </a:r>
            <a:r>
              <a:rPr lang="en-GB" sz="1500"/>
              <a:t>, and the perspectives of others.”</a:t>
            </a:r>
            <a:endParaRPr sz="1500">
              <a:solidFill>
                <a:srgbClr val="FFFFFF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-GB" sz="1500"/>
              <a:t>TOK should prompt students “to consider the diversity and richness of different </a:t>
            </a:r>
            <a:r>
              <a:rPr b="1" lang="en-GB" sz="1500">
                <a:solidFill>
                  <a:srgbClr val="E6B8AF"/>
                </a:solidFill>
              </a:rPr>
              <a:t>perspectives</a:t>
            </a:r>
            <a:r>
              <a:rPr lang="en-GB" sz="1500"/>
              <a:t>.”</a:t>
            </a:r>
            <a:endParaRPr sz="1500">
              <a:solidFill>
                <a:srgbClr val="FFFFFF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-GB" sz="1500"/>
              <a:t>TOK engages students with “multiple </a:t>
            </a:r>
            <a:r>
              <a:rPr b="1" lang="en-GB" sz="1500">
                <a:solidFill>
                  <a:srgbClr val="E6B8AF"/>
                </a:solidFill>
              </a:rPr>
              <a:t>perspectives</a:t>
            </a:r>
            <a:r>
              <a:rPr lang="en-GB" sz="1500"/>
              <a:t>, foster open-mindedness, and develop intercultural understanding.”</a:t>
            </a:r>
            <a:endParaRPr sz="1500">
              <a:solidFill>
                <a:srgbClr val="FFFFFF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500"/>
              <a:buChar char="●"/>
            </a:pPr>
            <a:r>
              <a:rPr lang="en-GB" sz="1500"/>
              <a:t>The optional themes “play a key role in shaping people’s </a:t>
            </a:r>
            <a:r>
              <a:rPr b="1" lang="en-GB" sz="1500">
                <a:solidFill>
                  <a:srgbClr val="E6B8AF"/>
                </a:solidFill>
              </a:rPr>
              <a:t>perspectives</a:t>
            </a:r>
            <a:r>
              <a:rPr lang="en-GB" sz="1500"/>
              <a:t> and identities.”</a:t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135" name="Google Shape;135;p26"/>
          <p:cNvSpPr txBox="1"/>
          <p:nvPr/>
        </p:nvSpPr>
        <p:spPr>
          <a:xfrm>
            <a:off x="6202500" y="1290825"/>
            <a:ext cx="2577900" cy="3375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9999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Why do you think the IB places such an importance on being aware of </a:t>
            </a:r>
            <a:r>
              <a:rPr b="1" lang="en-GB" sz="2600">
                <a:solidFill>
                  <a:srgbClr val="E6B8AF"/>
                </a:solidFill>
                <a:latin typeface="Proxima Nova"/>
                <a:ea typeface="Proxima Nova"/>
                <a:cs typeface="Proxima Nova"/>
                <a:sym typeface="Proxima Nova"/>
              </a:rPr>
              <a:t>perspectives</a:t>
            </a:r>
            <a:r>
              <a:rPr b="1" lang="en-GB" sz="2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 b="1" sz="2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7"/>
          <p:cNvPicPr preferRelativeResize="0"/>
          <p:nvPr/>
        </p:nvPicPr>
        <p:blipFill rotWithShape="1">
          <a:blip r:embed="rId3">
            <a:alphaModFix/>
          </a:blip>
          <a:srcRect b="0" l="24918" r="24923" t="0"/>
          <a:stretch/>
        </p:blipFill>
        <p:spPr>
          <a:xfrm>
            <a:off x="5442850" y="308100"/>
            <a:ext cx="3402000" cy="452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 txBox="1"/>
          <p:nvPr>
            <p:ph type="title"/>
          </p:nvPr>
        </p:nvSpPr>
        <p:spPr>
          <a:xfrm>
            <a:off x="291875" y="308100"/>
            <a:ext cx="4813500" cy="133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Linking the BQ to the AOKs</a:t>
            </a:r>
            <a:endParaRPr sz="36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291975" y="1707325"/>
            <a:ext cx="48135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BQ4 asks: </a:t>
            </a:r>
            <a:r>
              <a:rPr b="1" i="1" lang="en-GB" sz="1500"/>
              <a:t>How do our </a:t>
            </a:r>
            <a:r>
              <a:rPr b="1" i="1" lang="en-GB" sz="1500">
                <a:solidFill>
                  <a:srgbClr val="CC4125"/>
                </a:solidFill>
              </a:rPr>
              <a:t>perspectives</a:t>
            </a:r>
            <a:r>
              <a:rPr b="1" i="1" lang="en-GB" sz="1500"/>
              <a:t> and biases shape our knowledge of the world?</a:t>
            </a:r>
            <a:endParaRPr b="1" i="1"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/>
              <a:t>Select an AOK. With a partner, discuss:</a:t>
            </a:r>
            <a:endParaRPr sz="1500"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AutoNum type="alphaLcParenR"/>
            </a:pPr>
            <a:r>
              <a:rPr lang="en-GB" sz="1500"/>
              <a:t>How knowledge might be viewed differently in this AOK via different </a:t>
            </a:r>
            <a:r>
              <a:rPr b="1" lang="en-GB" sz="1500">
                <a:solidFill>
                  <a:srgbClr val="CC4125"/>
                </a:solidFill>
              </a:rPr>
              <a:t>perspectives</a:t>
            </a:r>
            <a:r>
              <a:rPr lang="en-GB" sz="1500"/>
              <a:t>?</a:t>
            </a:r>
            <a:endParaRPr sz="1500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AutoNum type="alphaLcParenR"/>
            </a:pPr>
            <a:r>
              <a:rPr lang="en-GB" sz="1500"/>
              <a:t>Is it possible to rethink ideas and knowledge by applying a different </a:t>
            </a:r>
            <a:r>
              <a:rPr b="1" lang="en-GB" sz="1500">
                <a:solidFill>
                  <a:srgbClr val="CC4125"/>
                </a:solidFill>
              </a:rPr>
              <a:t>perspective</a:t>
            </a:r>
            <a:r>
              <a:rPr lang="en-GB" sz="1500"/>
              <a:t>?</a:t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rPr lang="en-GB" sz="1500"/>
              <a:t>Present your ideas on an A3 sheet of paper. Make them as visual as possible (use limited text).</a:t>
            </a:r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8"/>
          <p:cNvPicPr preferRelativeResize="0"/>
          <p:nvPr/>
        </p:nvPicPr>
        <p:blipFill rotWithShape="1">
          <a:blip r:embed="rId3">
            <a:alphaModFix amt="60000"/>
          </a:blip>
          <a:srcRect b="0" l="27467" r="27467" t="0"/>
          <a:stretch/>
        </p:blipFill>
        <p:spPr>
          <a:xfrm>
            <a:off x="0" y="0"/>
            <a:ext cx="3512602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8"/>
          <p:cNvSpPr txBox="1"/>
          <p:nvPr>
            <p:ph type="title"/>
          </p:nvPr>
        </p:nvSpPr>
        <p:spPr>
          <a:xfrm>
            <a:off x="239800" y="307825"/>
            <a:ext cx="30093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Ultra"/>
                <a:ea typeface="Ultra"/>
                <a:cs typeface="Ultra"/>
                <a:sym typeface="Ultra"/>
              </a:rPr>
              <a:t>Real-world contexts</a:t>
            </a:r>
            <a:endParaRPr sz="32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3822250" y="364950"/>
            <a:ext cx="51435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Follow the link to the RLS for your AOK. On your display, add:</a:t>
            </a:r>
            <a:endParaRPr sz="20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A brief outline of your RLS and how it links to your AOK.</a:t>
            </a:r>
            <a:endParaRPr sz="20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What this tells us about the way knowledge is subject to different </a:t>
            </a:r>
            <a:r>
              <a:rPr b="1" lang="en-GB" sz="2000">
                <a:solidFill>
                  <a:srgbClr val="CC4125"/>
                </a:solidFill>
              </a:rPr>
              <a:t>perspectives</a:t>
            </a:r>
            <a:r>
              <a:rPr lang="en-GB" sz="2000"/>
              <a:t> and biases within your AOK.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How </a:t>
            </a:r>
            <a:r>
              <a:rPr b="1" lang="en-GB" sz="2000">
                <a:solidFill>
                  <a:srgbClr val="CC4125"/>
                </a:solidFill>
              </a:rPr>
              <a:t>‘truth’</a:t>
            </a:r>
            <a:r>
              <a:rPr lang="en-GB" sz="2000"/>
              <a:t> could be difficult to establish within your AOK because of this.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 preferRelativeResize="0"/>
          <p:nvPr/>
        </p:nvPicPr>
        <p:blipFill rotWithShape="1">
          <a:blip r:embed="rId3">
            <a:alphaModFix/>
          </a:blip>
          <a:srcRect b="0" l="0" r="0" t="53906"/>
          <a:stretch/>
        </p:blipFill>
        <p:spPr>
          <a:xfrm>
            <a:off x="0" y="0"/>
            <a:ext cx="9144003" cy="220944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9"/>
          <p:cNvSpPr txBox="1"/>
          <p:nvPr>
            <p:ph type="title"/>
          </p:nvPr>
        </p:nvSpPr>
        <p:spPr>
          <a:xfrm>
            <a:off x="311700" y="2540450"/>
            <a:ext cx="2649600" cy="20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Gallery walk</a:t>
            </a:r>
            <a:endParaRPr sz="40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>
            <a:off x="3099300" y="2540450"/>
            <a:ext cx="5725200" cy="20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to the other groups.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In which of the AOKs do you think knowledge is </a:t>
            </a:r>
            <a:r>
              <a:rPr b="1" lang="en-GB"/>
              <a:t>MOST</a:t>
            </a:r>
            <a:r>
              <a:rPr lang="en-GB"/>
              <a:t> subject to interpretation via different perspectives?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In which AOK is it </a:t>
            </a:r>
            <a:r>
              <a:rPr b="1" lang="en-GB"/>
              <a:t>LEAST</a:t>
            </a:r>
            <a:r>
              <a:rPr lang="en-GB"/>
              <a:t> subject to perspectives? 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-GB"/>
              <a:t>Add different coloured Post-Its with your answers to the right displays. </a:t>
            </a:r>
            <a:r>
              <a:rPr b="1" lang="en-GB" sz="1800">
                <a:solidFill>
                  <a:srgbClr val="CC4125"/>
                </a:solidFill>
              </a:rPr>
              <a:t>Justify</a:t>
            </a:r>
            <a:r>
              <a:rPr lang="en-GB" sz="1800"/>
              <a:t> your responses.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0"/>
          <p:cNvPicPr preferRelativeResize="0"/>
          <p:nvPr/>
        </p:nvPicPr>
        <p:blipFill rotWithShape="1">
          <a:blip r:embed="rId3">
            <a:alphaModFix amt="60000"/>
          </a:blip>
          <a:srcRect b="0" l="27208" r="27208" t="0"/>
          <a:stretch/>
        </p:blipFill>
        <p:spPr>
          <a:xfrm>
            <a:off x="0" y="0"/>
            <a:ext cx="3512602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0"/>
          <p:cNvSpPr txBox="1"/>
          <p:nvPr>
            <p:ph type="title"/>
          </p:nvPr>
        </p:nvSpPr>
        <p:spPr>
          <a:xfrm>
            <a:off x="217850" y="307825"/>
            <a:ext cx="30618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400">
                <a:latin typeface="Ultra"/>
                <a:ea typeface="Ultra"/>
                <a:cs typeface="Ultra"/>
                <a:sym typeface="Ultra"/>
              </a:rPr>
              <a:t>Links to the TOK exhibition</a:t>
            </a:r>
            <a:endParaRPr b="0" sz="34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Related exhibition prompt</a:t>
            </a:r>
            <a:r>
              <a:rPr lang="en-GB" sz="2000"/>
              <a:t> </a:t>
            </a:r>
            <a:r>
              <a:rPr i="1" lang="en-GB" sz="2000"/>
              <a:t>What is the relationship between personal experience and knowledge? (IAP-20)</a:t>
            </a:r>
            <a:endParaRPr i="1" sz="20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Refer to the ideas from this lesson to answer this question.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For example, think about how the personal experiences of those holding ‘anti-establishment’ ideas helped them formulate these beliefs. 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Which objects could help to illustrate your answer?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ctrTitle"/>
          </p:nvPr>
        </p:nvSpPr>
        <p:spPr>
          <a:xfrm>
            <a:off x="4676100" y="430875"/>
            <a:ext cx="4191000" cy="42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“There are no facts, only interpretations.”</a:t>
            </a:r>
            <a:r>
              <a:rPr b="0" lang="en-GB" sz="3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0" i="1" lang="en-GB"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(Friedrich Nietzsche) </a:t>
            </a:r>
            <a:endParaRPr b="0" i="1" sz="24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0" lang="en-GB"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How does Nietzsche’s assertion fit in with what we have thought about today? Do you agree?</a:t>
            </a:r>
            <a:endParaRPr sz="3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9" name="Google Shape;169;p31"/>
          <p:cNvPicPr preferRelativeResize="0"/>
          <p:nvPr/>
        </p:nvPicPr>
        <p:blipFill rotWithShape="1">
          <a:blip r:embed="rId3">
            <a:alphaModFix/>
          </a:blip>
          <a:srcRect b="0" l="20630" r="23368" t="0"/>
          <a:stretch/>
        </p:blipFill>
        <p:spPr>
          <a:xfrm>
            <a:off x="0" y="0"/>
            <a:ext cx="4322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